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D7E319E-6A89-42D3-80A9-C2A0E5C042D3}"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265311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319E-6A89-42D3-80A9-C2A0E5C042D3}"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4182325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319E-6A89-42D3-80A9-C2A0E5C042D3}"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1288202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7E319E-6A89-42D3-80A9-C2A0E5C042D3}"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702100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D7E319E-6A89-42D3-80A9-C2A0E5C042D3}" type="datetimeFigureOut">
              <a:rPr lang="en-US" smtClean="0"/>
              <a:t>5/4/2014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1470569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D7E319E-6A89-42D3-80A9-C2A0E5C042D3}"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555598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D7E319E-6A89-42D3-80A9-C2A0E5C042D3}" type="datetimeFigureOut">
              <a:rPr lang="en-US" smtClean="0"/>
              <a:t>5/4/2014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3525779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D7E319E-6A89-42D3-80A9-C2A0E5C042D3}" type="datetimeFigureOut">
              <a:rPr lang="en-US" smtClean="0"/>
              <a:t>5/4/2014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3214969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7E319E-6A89-42D3-80A9-C2A0E5C042D3}" type="datetimeFigureOut">
              <a:rPr lang="en-US" smtClean="0"/>
              <a:t>5/4/2014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3320633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E319E-6A89-42D3-80A9-C2A0E5C042D3}"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754379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D7E319E-6A89-42D3-80A9-C2A0E5C042D3}" type="datetimeFigureOut">
              <a:rPr lang="en-US" smtClean="0"/>
              <a:t>5/4/2014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960D81-6737-4C5D-ADD3-C1A3FEE6F1DF}" type="slidenum">
              <a:rPr lang="en-US" smtClean="0"/>
              <a:t>‹#›</a:t>
            </a:fld>
            <a:endParaRPr lang="en-US"/>
          </a:p>
        </p:txBody>
      </p:sp>
    </p:spTree>
    <p:extLst>
      <p:ext uri="{BB962C8B-B14F-4D97-AF65-F5344CB8AC3E}">
        <p14:creationId xmlns:p14="http://schemas.microsoft.com/office/powerpoint/2010/main" val="126642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7E319E-6A89-42D3-80A9-C2A0E5C042D3}" type="datetimeFigureOut">
              <a:rPr lang="en-US" smtClean="0"/>
              <a:t>5/4/2014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960D81-6737-4C5D-ADD3-C1A3FEE6F1DF}" type="slidenum">
              <a:rPr lang="en-US" smtClean="0"/>
              <a:t>‹#›</a:t>
            </a:fld>
            <a:endParaRPr lang="en-US"/>
          </a:p>
        </p:txBody>
      </p:sp>
    </p:spTree>
    <p:extLst>
      <p:ext uri="{BB962C8B-B14F-4D97-AF65-F5344CB8AC3E}">
        <p14:creationId xmlns:p14="http://schemas.microsoft.com/office/powerpoint/2010/main" val="3735338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26 </a:t>
            </a:r>
            <a:r>
              <a:rPr lang="en-US" b="1" dirty="0" smtClean="0"/>
              <a:t>– </a:t>
            </a:r>
            <a:r>
              <a:rPr lang="en-US" b="1" dirty="0" smtClean="0"/>
              <a:t>OWNERSHIP AND DEALINGS </a:t>
            </a:r>
            <a:r>
              <a:rPr lang="en-US" b="1" smtClean="0"/>
              <a:t>IN DESIGNS </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72862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LICENCE</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At any time after a design has been registered, any person interested may apply to the Registrar for the grant of a compulsory </a:t>
            </a:r>
            <a:r>
              <a:rPr lang="en-US" b="1" dirty="0" err="1"/>
              <a:t>licence</a:t>
            </a:r>
            <a:r>
              <a:rPr lang="en-US" b="1" dirty="0"/>
              <a:t> in respect of the design on the ground that the design is not applied in Zambia by any industrial process or means to the article in respect of which it is registered to such an extent as is reasonable in the circumstances of the case, and the Registrar may make such order on the application as he thinks fit. </a:t>
            </a:r>
            <a:endParaRPr lang="en-US" b="1" dirty="0" smtClean="0"/>
          </a:p>
          <a:p>
            <a:pPr algn="just"/>
            <a:r>
              <a:rPr lang="en-US" dirty="0" smtClean="0"/>
              <a:t>An </a:t>
            </a:r>
            <a:r>
              <a:rPr lang="en-US" dirty="0"/>
              <a:t>order for the grant of a </a:t>
            </a:r>
            <a:r>
              <a:rPr lang="en-US" dirty="0" err="1"/>
              <a:t>licence</a:t>
            </a:r>
            <a:r>
              <a:rPr lang="en-US" dirty="0"/>
              <a:t> must, without prejudice to any other method of enforcement, have effect as if it were a deed executed by the registered proprietor and all other necessary parties, granting a </a:t>
            </a:r>
            <a:r>
              <a:rPr lang="en-US" dirty="0" err="1"/>
              <a:t>licence</a:t>
            </a:r>
            <a:r>
              <a:rPr lang="en-US" dirty="0"/>
              <a:t> in accordance with the order.</a:t>
            </a:r>
            <a:r>
              <a:rPr lang="en-US" dirty="0" smtClean="0">
                <a:effectLst/>
              </a:rPr>
              <a:t> </a:t>
            </a:r>
            <a:endParaRPr lang="en-US" dirty="0"/>
          </a:p>
        </p:txBody>
      </p:sp>
    </p:spTree>
    <p:extLst>
      <p:ext uri="{BB962C8B-B14F-4D97-AF65-F5344CB8AC3E}">
        <p14:creationId xmlns:p14="http://schemas.microsoft.com/office/powerpoint/2010/main" val="422769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USE OF REGISTERD DESIGN FOR SERVICES OF THE STATE</a:t>
            </a:r>
            <a:br>
              <a:rPr lang="en-US" sz="3200" b="1" dirty="0"/>
            </a:br>
            <a:endParaRPr lang="en-US" sz="3200" dirty="0"/>
          </a:p>
        </p:txBody>
      </p:sp>
      <p:sp>
        <p:nvSpPr>
          <p:cNvPr id="3" name="Content Placeholder 2"/>
          <p:cNvSpPr>
            <a:spLocks noGrp="1"/>
          </p:cNvSpPr>
          <p:nvPr>
            <p:ph idx="1"/>
          </p:nvPr>
        </p:nvSpPr>
        <p:spPr/>
        <p:txBody>
          <a:bodyPr>
            <a:normAutofit fontScale="85000" lnSpcReduction="10000"/>
          </a:bodyPr>
          <a:lstStyle/>
          <a:p>
            <a:pPr algn="just"/>
            <a:r>
              <a:rPr lang="en-US" b="1" dirty="0"/>
              <a:t>Any government department or any person </a:t>
            </a:r>
            <a:r>
              <a:rPr lang="en-US" b="1" dirty="0" err="1"/>
              <a:t>authorised</a:t>
            </a:r>
            <a:r>
              <a:rPr lang="en-US" b="1" dirty="0"/>
              <a:t> in writing by the Minister may use any registered design for the services of the State. </a:t>
            </a:r>
            <a:endParaRPr lang="en-US" b="1" dirty="0" smtClean="0"/>
          </a:p>
          <a:p>
            <a:pPr algn="just"/>
            <a:r>
              <a:rPr lang="en-US" dirty="0" smtClean="0"/>
              <a:t>If </a:t>
            </a:r>
            <a:r>
              <a:rPr lang="en-US" dirty="0"/>
              <a:t>the design before its registration has been recorded by or applied by or on behalf of a government department, otherwise than in consequence of the communication of the design directly or indirectly by the registered proprietor or any person from whom he derives title, any use of the design for the services for the services of the State may be made free of any royalty or other payment to the registered proprietor.</a:t>
            </a:r>
            <a:r>
              <a:rPr lang="en-US" dirty="0" smtClean="0">
                <a:effectLst/>
              </a:rPr>
              <a:t> </a:t>
            </a:r>
            <a:endParaRPr lang="en-US" dirty="0"/>
          </a:p>
          <a:p>
            <a:pPr algn="just"/>
            <a:endParaRPr lang="en-US" dirty="0"/>
          </a:p>
        </p:txBody>
      </p:sp>
    </p:spTree>
    <p:extLst>
      <p:ext uri="{BB962C8B-B14F-4D97-AF65-F5344CB8AC3E}">
        <p14:creationId xmlns:p14="http://schemas.microsoft.com/office/powerpoint/2010/main" val="16956743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USE OF REGISTERD DESIGN FOR SERVICES OF THE STATE</a:t>
            </a:r>
            <a:br>
              <a:rPr lang="en-US" sz="3200" b="1" dirty="0"/>
            </a:br>
            <a:endParaRPr lang="en-US" sz="3200" dirty="0"/>
          </a:p>
        </p:txBody>
      </p:sp>
      <p:sp>
        <p:nvSpPr>
          <p:cNvPr id="3" name="Content Placeholder 2"/>
          <p:cNvSpPr>
            <a:spLocks noGrp="1"/>
          </p:cNvSpPr>
          <p:nvPr>
            <p:ph idx="1"/>
          </p:nvPr>
        </p:nvSpPr>
        <p:spPr/>
        <p:txBody>
          <a:bodyPr>
            <a:normAutofit lnSpcReduction="10000"/>
          </a:bodyPr>
          <a:lstStyle/>
          <a:p>
            <a:pPr algn="just"/>
            <a:r>
              <a:rPr lang="en-US" dirty="0"/>
              <a:t>The power of a government by the Minister to use the design includes power</a:t>
            </a:r>
            <a:r>
              <a:rPr lang="en-US" dirty="0" smtClean="0"/>
              <a:t>:</a:t>
            </a:r>
            <a:endParaRPr lang="en-US" dirty="0"/>
          </a:p>
          <a:p>
            <a:pPr lvl="0" algn="just">
              <a:buFont typeface="Wingdings" pitchFamily="2" charset="2"/>
              <a:buChar char="Ø"/>
            </a:pPr>
            <a:r>
              <a:rPr lang="en-US" b="1" dirty="0"/>
              <a:t>to sell such articles to the government of any country in pursuance of any such agreement or arrangement; </a:t>
            </a:r>
            <a:r>
              <a:rPr lang="en-US" b="1" dirty="0" smtClean="0"/>
              <a:t>and</a:t>
            </a:r>
            <a:endParaRPr lang="en-US" b="1" dirty="0"/>
          </a:p>
          <a:p>
            <a:pPr algn="just">
              <a:buFont typeface="Wingdings" pitchFamily="2" charset="2"/>
              <a:buChar char="Ø"/>
            </a:pPr>
            <a:r>
              <a:rPr lang="en-US" b="1" dirty="0"/>
              <a:t>to sell to any person any articles made in the exercise of the powers conferred by the Act which are no longer required for which they were made.</a:t>
            </a:r>
            <a:r>
              <a:rPr lang="en-US" b="1" dirty="0" smtClean="0">
                <a:effectLst/>
              </a:rPr>
              <a:t> </a:t>
            </a:r>
            <a:endParaRPr lang="en-US" b="1" dirty="0"/>
          </a:p>
        </p:txBody>
      </p:sp>
    </p:spTree>
    <p:extLst>
      <p:ext uri="{BB962C8B-B14F-4D97-AF65-F5344CB8AC3E}">
        <p14:creationId xmlns:p14="http://schemas.microsoft.com/office/powerpoint/2010/main" val="904683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THANK YOU</a:t>
            </a:r>
            <a:endParaRPr lang="en-US" dirty="0"/>
          </a:p>
        </p:txBody>
      </p:sp>
    </p:spTree>
    <p:extLst>
      <p:ext uri="{BB962C8B-B14F-4D97-AF65-F5344CB8AC3E}">
        <p14:creationId xmlns:p14="http://schemas.microsoft.com/office/powerpoint/2010/main" val="610413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Ownership </a:t>
            </a:r>
          </a:p>
          <a:p>
            <a:r>
              <a:rPr lang="en-US" b="1" dirty="0" smtClean="0"/>
              <a:t>Dealings </a:t>
            </a:r>
          </a:p>
          <a:p>
            <a:r>
              <a:rPr lang="en-US" b="1" dirty="0" smtClean="0"/>
              <a:t>Assignment</a:t>
            </a:r>
          </a:p>
          <a:p>
            <a:r>
              <a:rPr lang="en-US" b="1" dirty="0" smtClean="0"/>
              <a:t>Exclusive </a:t>
            </a:r>
            <a:r>
              <a:rPr lang="en-US" b="1" dirty="0" err="1" smtClean="0"/>
              <a:t>licence</a:t>
            </a:r>
            <a:endParaRPr lang="en-US" b="1" dirty="0" smtClean="0"/>
          </a:p>
          <a:p>
            <a:r>
              <a:rPr lang="en-US" b="1" dirty="0" smtClean="0"/>
              <a:t>Compulsory </a:t>
            </a:r>
            <a:r>
              <a:rPr lang="en-US" b="1" dirty="0" err="1" smtClean="0"/>
              <a:t>licence</a:t>
            </a:r>
            <a:endParaRPr lang="en-US" b="1" dirty="0" smtClean="0"/>
          </a:p>
          <a:p>
            <a:r>
              <a:rPr lang="en-US" b="1" dirty="0" smtClean="0"/>
              <a:t>Use of the Design for Services of the State</a:t>
            </a:r>
            <a:endParaRPr lang="en-US" b="1" dirty="0"/>
          </a:p>
        </p:txBody>
      </p:sp>
    </p:spTree>
    <p:extLst>
      <p:ext uri="{BB962C8B-B14F-4D97-AF65-F5344CB8AC3E}">
        <p14:creationId xmlns:p14="http://schemas.microsoft.com/office/powerpoint/2010/main" val="2048319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lstStyle/>
          <a:p>
            <a:pPr algn="just"/>
            <a:r>
              <a:rPr lang="en-US" b="1" dirty="0" smtClean="0"/>
              <a:t>The ownership and dealings in a Design is similar to the ownership and dealings in a patent. </a:t>
            </a:r>
            <a:endParaRPr lang="en-US" b="1" dirty="0"/>
          </a:p>
        </p:txBody>
      </p:sp>
    </p:spTree>
    <p:extLst>
      <p:ext uri="{BB962C8B-B14F-4D97-AF65-F5344CB8AC3E}">
        <p14:creationId xmlns:p14="http://schemas.microsoft.com/office/powerpoint/2010/main" val="669465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Ownership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The author or originator of a design, this being the person who creates the design, will be the first owner or proprietor of the registered design.</a:t>
            </a:r>
            <a:r>
              <a:rPr lang="en-US" dirty="0"/>
              <a:t> However, there are two exceptions to this basic rule. </a:t>
            </a:r>
            <a:endParaRPr lang="en-US" dirty="0" smtClean="0"/>
          </a:p>
          <a:p>
            <a:pPr algn="just"/>
            <a:r>
              <a:rPr lang="en-US" b="1" dirty="0" smtClean="0"/>
              <a:t>Firstly</a:t>
            </a:r>
            <a:r>
              <a:rPr lang="en-US" b="1" dirty="0"/>
              <a:t>, the registered design created by the employee in the course of employment will belong to the employer. </a:t>
            </a:r>
            <a:endParaRPr lang="en-US" b="1" dirty="0" smtClean="0"/>
          </a:p>
          <a:p>
            <a:pPr algn="just"/>
            <a:r>
              <a:rPr lang="en-US" b="1" dirty="0" smtClean="0"/>
              <a:t>Secondly</a:t>
            </a:r>
            <a:r>
              <a:rPr lang="en-US" b="1" dirty="0"/>
              <a:t>, where the design is created under a commission, the person who commissioned the design is the original proprietor provided the commission is for money or valuable consideration.</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2941206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Ownership </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The basis of the said exceptions is that the creation of the design falls within the duties which the employee is paid to perform, so that the employee should seek the reward for his creative activity in an appropriate level of remuneration, responsibility and other conditions of employment. </a:t>
            </a:r>
            <a:endParaRPr lang="en-US" b="1" dirty="0" smtClean="0"/>
          </a:p>
          <a:p>
            <a:pPr algn="just"/>
            <a:r>
              <a:rPr lang="en-US" dirty="0" smtClean="0"/>
              <a:t>Similarly</a:t>
            </a:r>
            <a:r>
              <a:rPr lang="en-US" dirty="0"/>
              <a:t>, in the case of the contractor, </a:t>
            </a:r>
            <a:r>
              <a:rPr lang="en-US" b="1" dirty="0"/>
              <a:t>the thing for which the contractor is being paid is the production of the design for the use of the person commissioning the design</a:t>
            </a:r>
            <a:r>
              <a:rPr lang="en-US" b="1" dirty="0" smtClean="0"/>
              <a:t>. </a:t>
            </a:r>
            <a:endParaRPr lang="en-US" b="1" dirty="0"/>
          </a:p>
        </p:txBody>
      </p:sp>
    </p:spTree>
    <p:extLst>
      <p:ext uri="{BB962C8B-B14F-4D97-AF65-F5344CB8AC3E}">
        <p14:creationId xmlns:p14="http://schemas.microsoft.com/office/powerpoint/2010/main" val="2703139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DEALINGS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A registered design is like any other personal property. It can, for example, be licensed, assigned and devolve by operation of law. </a:t>
            </a:r>
            <a:endParaRPr lang="en-US" b="1" dirty="0" smtClean="0"/>
          </a:p>
          <a:p>
            <a:pPr algn="just"/>
            <a:r>
              <a:rPr lang="en-US" b="1" dirty="0" smtClean="0"/>
              <a:t>The </a:t>
            </a:r>
            <a:r>
              <a:rPr lang="en-US" b="1" dirty="0"/>
              <a:t>registered designs grants the proprietor the exclusive right to make or import for sale or for use for the purposes of any trade or business, to sell, hire or offer for sale or hire, any article in respect of which the design is registered, being an article to which the registered design or a design not substantially different from the registered design has been applied, and to make anything for enabling any such article to be made. </a:t>
            </a:r>
            <a:endParaRPr lang="en-US" b="1" dirty="0" smtClean="0"/>
          </a:p>
          <a:p>
            <a:pPr algn="just"/>
            <a:r>
              <a:rPr lang="en-US" dirty="0" smtClean="0"/>
              <a:t>However</a:t>
            </a:r>
            <a:r>
              <a:rPr lang="en-US" dirty="0"/>
              <a:t>, provisions dealing with compulsory </a:t>
            </a:r>
            <a:r>
              <a:rPr lang="en-US" dirty="0" err="1"/>
              <a:t>licence</a:t>
            </a:r>
            <a:r>
              <a:rPr lang="en-US" dirty="0"/>
              <a:t> and use of the registered design for the services of the State.</a:t>
            </a:r>
          </a:p>
          <a:p>
            <a:pPr algn="just"/>
            <a:endParaRPr lang="en-US" dirty="0"/>
          </a:p>
        </p:txBody>
      </p:sp>
    </p:spTree>
    <p:extLst>
      <p:ext uri="{BB962C8B-B14F-4D97-AF65-F5344CB8AC3E}">
        <p14:creationId xmlns:p14="http://schemas.microsoft.com/office/powerpoint/2010/main" val="26335382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ASSIGNMENT</a:t>
            </a:r>
            <a:br>
              <a:rPr lang="en-US" b="1" dirty="0"/>
            </a:br>
            <a:endParaRPr lang="en-US" dirty="0"/>
          </a:p>
        </p:txBody>
      </p:sp>
      <p:sp>
        <p:nvSpPr>
          <p:cNvPr id="3" name="Content Placeholder 2"/>
          <p:cNvSpPr>
            <a:spLocks noGrp="1"/>
          </p:cNvSpPr>
          <p:nvPr>
            <p:ph idx="1"/>
          </p:nvPr>
        </p:nvSpPr>
        <p:spPr/>
        <p:txBody>
          <a:bodyPr/>
          <a:lstStyle/>
          <a:p>
            <a:pPr algn="just"/>
            <a:r>
              <a:rPr lang="en-US" b="1" dirty="0"/>
              <a:t>A registered design can be assigned, transmitted or devolve under the operation of the law. </a:t>
            </a:r>
            <a:endParaRPr lang="en-US" b="1" dirty="0" smtClean="0"/>
          </a:p>
          <a:p>
            <a:pPr algn="just"/>
            <a:r>
              <a:rPr lang="en-US" b="1" dirty="0" smtClean="0"/>
              <a:t>Besides</a:t>
            </a:r>
            <a:r>
              <a:rPr lang="en-US" b="1" dirty="0"/>
              <a:t>, it can be licensed or mortgaged</a:t>
            </a:r>
            <a:r>
              <a:rPr lang="en-US" b="1" dirty="0" smtClean="0"/>
              <a:t>.</a:t>
            </a:r>
          </a:p>
          <a:p>
            <a:pPr marL="0" indent="0" algn="just">
              <a:buNone/>
            </a:pPr>
            <a:endParaRPr lang="en-US" dirty="0"/>
          </a:p>
        </p:txBody>
      </p:sp>
    </p:spTree>
    <p:extLst>
      <p:ext uri="{BB962C8B-B14F-4D97-AF65-F5344CB8AC3E}">
        <p14:creationId xmlns:p14="http://schemas.microsoft.com/office/powerpoint/2010/main" val="1272637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EXCLUSIVE LICENCE</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 Registered Designs Act provides for </a:t>
            </a:r>
            <a:r>
              <a:rPr lang="en-US" b="1" dirty="0"/>
              <a:t>“exclusive </a:t>
            </a:r>
            <a:r>
              <a:rPr lang="en-US" b="1" dirty="0" err="1"/>
              <a:t>licence</a:t>
            </a:r>
            <a:r>
              <a:rPr lang="en-US" b="1" dirty="0"/>
              <a:t>”, which is a </a:t>
            </a:r>
            <a:r>
              <a:rPr lang="en-US" b="1" dirty="0" err="1"/>
              <a:t>licence</a:t>
            </a:r>
            <a:r>
              <a:rPr lang="en-US" b="1" dirty="0"/>
              <a:t> from the registered proprietor which confers on the licensee or on the licensee and persons </a:t>
            </a:r>
            <a:r>
              <a:rPr lang="en-US" b="1" dirty="0" err="1"/>
              <a:t>authorised</a:t>
            </a:r>
            <a:r>
              <a:rPr lang="en-US" b="1" dirty="0"/>
              <a:t> by him, to the exclusion of all other persons, including the registered proprietor, any right in respect of the registered design. </a:t>
            </a:r>
            <a:endParaRPr lang="en-US" b="1" dirty="0" smtClean="0"/>
          </a:p>
          <a:p>
            <a:pPr algn="just"/>
            <a:r>
              <a:rPr lang="en-US" dirty="0" smtClean="0"/>
              <a:t>However</a:t>
            </a:r>
            <a:r>
              <a:rPr lang="en-US" dirty="0"/>
              <a:t>, </a:t>
            </a:r>
            <a:r>
              <a:rPr lang="en-US" dirty="0" smtClean="0"/>
              <a:t>the </a:t>
            </a:r>
            <a:r>
              <a:rPr lang="en-US" b="1" dirty="0"/>
              <a:t>exclusive </a:t>
            </a:r>
            <a:r>
              <a:rPr lang="en-US" b="1" dirty="0" err="1"/>
              <a:t>licence</a:t>
            </a:r>
            <a:r>
              <a:rPr lang="en-US" b="1" dirty="0"/>
              <a:t> has certain limitations as it applies to the use of the registered design for </a:t>
            </a:r>
            <a:r>
              <a:rPr lang="en-US" b="1" dirty="0" smtClean="0"/>
              <a:t>example the </a:t>
            </a:r>
            <a:r>
              <a:rPr lang="en-US" b="1" dirty="0"/>
              <a:t>services of the </a:t>
            </a:r>
            <a:r>
              <a:rPr lang="en-US" b="1" dirty="0" smtClean="0"/>
              <a:t>State</a:t>
            </a:r>
            <a:r>
              <a:rPr lang="en-US" b="1" dirty="0"/>
              <a:t> </a:t>
            </a:r>
            <a:r>
              <a:rPr lang="en-US" b="1" dirty="0" smtClean="0"/>
              <a:t>or compulsory </a:t>
            </a:r>
            <a:r>
              <a:rPr lang="en-US" b="1" dirty="0" err="1" smtClean="0"/>
              <a:t>licence</a:t>
            </a:r>
            <a:r>
              <a:rPr lang="en-US" b="1" dirty="0" smtClean="0"/>
              <a:t>.</a:t>
            </a:r>
            <a:endParaRPr lang="en-US" b="1" dirty="0"/>
          </a:p>
        </p:txBody>
      </p:sp>
    </p:spTree>
    <p:extLst>
      <p:ext uri="{BB962C8B-B14F-4D97-AF65-F5344CB8AC3E}">
        <p14:creationId xmlns:p14="http://schemas.microsoft.com/office/powerpoint/2010/main" val="1300202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LICENCE</a:t>
            </a:r>
            <a:br>
              <a:rPr lang="en-US" b="1" dirty="0"/>
            </a:br>
            <a:endParaRPr lang="en-US" dirty="0"/>
          </a:p>
        </p:txBody>
      </p:sp>
      <p:sp>
        <p:nvSpPr>
          <p:cNvPr id="3" name="Content Placeholder 2"/>
          <p:cNvSpPr>
            <a:spLocks noGrp="1"/>
          </p:cNvSpPr>
          <p:nvPr>
            <p:ph idx="1"/>
          </p:nvPr>
        </p:nvSpPr>
        <p:spPr/>
        <p:txBody>
          <a:bodyPr/>
          <a:lstStyle/>
          <a:p>
            <a:pPr algn="just"/>
            <a:r>
              <a:rPr lang="en-US" b="1" dirty="0"/>
              <a:t>A compulsory </a:t>
            </a:r>
            <a:r>
              <a:rPr lang="en-US" b="1" dirty="0" err="1"/>
              <a:t>licence</a:t>
            </a:r>
            <a:r>
              <a:rPr lang="en-US" b="1" dirty="0"/>
              <a:t> is a </a:t>
            </a:r>
            <a:r>
              <a:rPr lang="en-US" b="1" dirty="0" err="1"/>
              <a:t>licence</a:t>
            </a:r>
            <a:r>
              <a:rPr lang="en-US" b="1" dirty="0"/>
              <a:t> that allows the beneficiary to perform acts covered by the exclusive right under the </a:t>
            </a:r>
            <a:r>
              <a:rPr lang="en-US" b="1" dirty="0" err="1"/>
              <a:t>authorisation</a:t>
            </a:r>
            <a:r>
              <a:rPr lang="en-US" b="1" dirty="0"/>
              <a:t> given by a government authority against the will of the owner of the registered design. </a:t>
            </a:r>
            <a:endParaRPr lang="en-US" b="1" dirty="0" smtClean="0"/>
          </a:p>
          <a:p>
            <a:pPr algn="just"/>
            <a:r>
              <a:rPr lang="en-US" dirty="0" smtClean="0"/>
              <a:t>The </a:t>
            </a:r>
            <a:r>
              <a:rPr lang="en-US" dirty="0"/>
              <a:t>Registered Designs Act </a:t>
            </a:r>
            <a:r>
              <a:rPr lang="en-US" b="1" dirty="0"/>
              <a:t>provides for the grant of compulsory </a:t>
            </a:r>
            <a:r>
              <a:rPr lang="en-US" b="1" dirty="0" err="1"/>
              <a:t>licence</a:t>
            </a:r>
            <a:r>
              <a:rPr lang="en-US" b="1" dirty="0"/>
              <a:t> by the Registrar. </a:t>
            </a:r>
          </a:p>
        </p:txBody>
      </p:sp>
    </p:spTree>
    <p:extLst>
      <p:ext uri="{BB962C8B-B14F-4D97-AF65-F5344CB8AC3E}">
        <p14:creationId xmlns:p14="http://schemas.microsoft.com/office/powerpoint/2010/main" val="21931405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850</Words>
  <Application>Microsoft Office PowerPoint</Application>
  <PresentationFormat>On-screen Show (4:3)</PresentationFormat>
  <Paragraphs>46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 UNIVERSITY OF LUSAKA SCHOOL OF LAW </vt:lpstr>
      <vt:lpstr>Structure of Presentation</vt:lpstr>
      <vt:lpstr>Introduction  </vt:lpstr>
      <vt:lpstr>Ownership  </vt:lpstr>
      <vt:lpstr>Ownership  </vt:lpstr>
      <vt:lpstr>DEALINGS </vt:lpstr>
      <vt:lpstr>ASSIGNMENT </vt:lpstr>
      <vt:lpstr>EXCLUSIVE LICENCE </vt:lpstr>
      <vt:lpstr>COMPULSORY LICENCE </vt:lpstr>
      <vt:lpstr>COMPULSORY LICENCE </vt:lpstr>
      <vt:lpstr>USE OF REGISTERD DESIGN FOR SERVICES OF THE STATE </vt:lpstr>
      <vt:lpstr>USE OF REGISTERD DESIGN FOR SERVICES OF THE STATE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4</cp:revision>
  <dcterms:created xsi:type="dcterms:W3CDTF">2014-05-04T12:33:36Z</dcterms:created>
  <dcterms:modified xsi:type="dcterms:W3CDTF">2014-05-04T12:58:40Z</dcterms:modified>
</cp:coreProperties>
</file>